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Palanquin Dark"/>
      <p:regular r:id="rId35"/>
      <p:bold r:id="rId36"/>
    </p:embeddedFont>
    <p:embeddedFont>
      <p:font typeface="Oswald SemiBold"/>
      <p:regular r:id="rId37"/>
      <p:bold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PalanquinDark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37" Type="http://schemas.openxmlformats.org/officeDocument/2006/relationships/font" Target="fonts/Oswald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PalanquinDark-bold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Oswald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dcb8490a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dcb8490a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49647d62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49647d62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dcb8490a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dcb8490a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49647d62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49647d62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dcb8490a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dcb8490a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dcb8490a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dcb8490a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dcb8490a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dcb8490a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49647d62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49647d62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eab2e6f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eab2e6f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dcb8490a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dcb8490a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dcb8490a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dcb8490a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49647d62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49647d62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dcb8490a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dcb8490a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eab2e6f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eab2e6f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dcb8490a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3dcb8490a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dcb8490a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3dcb8490a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3dcb8490a7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3dcb8490a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dcb8490a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dcb8490a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dcb8490a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dcb8490a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dcb8490a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dcb8490a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9647d6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9647d6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dcb8490a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dcb8490a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49647d62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49647d62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dcb8490a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dcb8490a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1.pn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40808" l="41235" r="40128" t="39703"/>
          <a:stretch/>
        </p:blipFill>
        <p:spPr>
          <a:xfrm rot="-972643">
            <a:off x="460850" y="468087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b="29299" l="29181" r="47028" t="30586"/>
          <a:stretch/>
        </p:blipFill>
        <p:spPr>
          <a:xfrm>
            <a:off x="8037525" y="1756275"/>
            <a:ext cx="1106475" cy="18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19927" l="9413" r="9647" t="16223"/>
          <a:stretch/>
        </p:blipFill>
        <p:spPr>
          <a:xfrm>
            <a:off x="1425649" y="536288"/>
            <a:ext cx="583146" cy="4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6">
            <a:alphaModFix/>
          </a:blip>
          <a:srcRect b="31104" l="29923" r="30253" t="28781"/>
          <a:stretch/>
        </p:blipFill>
        <p:spPr>
          <a:xfrm>
            <a:off x="1056935" y="2392788"/>
            <a:ext cx="3907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7">
            <a:alphaModFix/>
          </a:blip>
          <a:srcRect b="44286" l="27630" r="24836" t="22639"/>
          <a:stretch/>
        </p:blipFill>
        <p:spPr>
          <a:xfrm>
            <a:off x="6407725" y="416285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29299" l="29180" r="28356" t="30586"/>
          <a:stretch/>
        </p:blipFill>
        <p:spPr>
          <a:xfrm>
            <a:off x="1087924" y="203375"/>
            <a:ext cx="283530" cy="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7">
            <a:alphaModFix/>
          </a:blip>
          <a:srcRect b="28017" l="27630" r="24836" t="22638"/>
          <a:stretch/>
        </p:blipFill>
        <p:spPr>
          <a:xfrm>
            <a:off x="339975" y="354225"/>
            <a:ext cx="203976" cy="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8">
            <a:alphaModFix/>
          </a:blip>
          <a:srcRect b="39605" l="0" r="73535" t="41584"/>
          <a:stretch/>
        </p:blipFill>
        <p:spPr>
          <a:xfrm rot="-298339">
            <a:off x="7479093" y="437238"/>
            <a:ext cx="1759136" cy="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9">
            <a:alphaModFix/>
          </a:blip>
          <a:srcRect b="38788" l="59399" r="0" t="33611"/>
          <a:stretch/>
        </p:blipFill>
        <p:spPr>
          <a:xfrm flipH="1">
            <a:off x="-5" y="3824300"/>
            <a:ext cx="3450180" cy="1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0">
            <a:alphaModFix/>
          </a:blip>
          <a:srcRect b="40526" l="39564" r="40237" t="39700"/>
          <a:stretch/>
        </p:blipFill>
        <p:spPr>
          <a:xfrm rot="1419874">
            <a:off x="8607081" y="4274016"/>
            <a:ext cx="696841" cy="68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11">
            <a:alphaModFix/>
          </a:blip>
          <a:srcRect b="31349" l="28365" r="29536" t="37101"/>
          <a:stretch/>
        </p:blipFill>
        <p:spPr>
          <a:xfrm rot="-5400000">
            <a:off x="-56664" y="974538"/>
            <a:ext cx="384399" cy="2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6">
            <a:alphaModFix/>
          </a:blip>
          <a:srcRect b="31104" l="29923" r="30253" t="53634"/>
          <a:stretch/>
        </p:blipFill>
        <p:spPr>
          <a:xfrm>
            <a:off x="5282900" y="0"/>
            <a:ext cx="1200225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3">
            <a:alphaModFix/>
          </a:blip>
          <a:srcRect b="39605" l="0" r="33230" t="41584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 rotWithShape="1">
          <a:blip r:embed="rId4">
            <a:alphaModFix/>
          </a:blip>
          <a:srcRect b="38788" l="59399" r="0" t="30955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/>
          <p:nvPr>
            <p:ph hasCustomPrompt="1" type="title"/>
          </p:nvPr>
        </p:nvSpPr>
        <p:spPr>
          <a:xfrm>
            <a:off x="1198950" y="1560550"/>
            <a:ext cx="6746100" cy="13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Font typeface="Oswald SemiBold"/>
              <a:buNone/>
              <a:defRPr sz="78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/>
          <p:nvPr>
            <p:ph idx="1" type="subTitle"/>
          </p:nvPr>
        </p:nvSpPr>
        <p:spPr>
          <a:xfrm>
            <a:off x="3228750" y="2853273"/>
            <a:ext cx="26865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" type="title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5675376" y="818552"/>
            <a:ext cx="2586300" cy="40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3" type="subTitle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5" type="subTitle"/>
          </p:nvPr>
        </p:nvSpPr>
        <p:spPr>
          <a:xfrm>
            <a:off x="5675251" y="2120415"/>
            <a:ext cx="2586300" cy="40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6" type="subTitle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9" type="subTitle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40526" l="39564" r="40237" t="39700"/>
          <a:stretch/>
        </p:blipFill>
        <p:spPr>
          <a:xfrm rot="1419922">
            <a:off x="6067442" y="4489714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b="20687" l="47848" r="20623" t="19643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713225" y="1288464"/>
            <a:ext cx="46503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b="22645" l="25521" r="20154" t="15361"/>
          <a:stretch/>
        </p:blipFill>
        <p:spPr>
          <a:xfrm>
            <a:off x="606275" y="1708075"/>
            <a:ext cx="356700" cy="4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4">
            <a:alphaModFix/>
          </a:blip>
          <a:srcRect b="40526" l="39564" r="40237" t="39700"/>
          <a:stretch/>
        </p:blipFill>
        <p:spPr>
          <a:xfrm rot="1419886">
            <a:off x="8196754" y="870865"/>
            <a:ext cx="525543" cy="51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40526" l="39564" r="40237" t="39700"/>
          <a:stretch/>
        </p:blipFill>
        <p:spPr>
          <a:xfrm rot="1419922">
            <a:off x="8623492" y="4091639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 b="20687" l="47848" r="20623" t="19643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type="title"/>
          </p:nvPr>
        </p:nvSpPr>
        <p:spPr>
          <a:xfrm>
            <a:off x="720000" y="4458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27978" l="28010" r="22379" t="23219"/>
          <a:stretch/>
        </p:blipFill>
        <p:spPr>
          <a:xfrm>
            <a:off x="233325" y="3770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b="22645" l="25521" r="20154" t="15361"/>
          <a:stretch/>
        </p:blipFill>
        <p:spPr>
          <a:xfrm>
            <a:off x="8838300" y="1582375"/>
            <a:ext cx="625353" cy="7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1919175" y="1741879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2" type="subTitle"/>
          </p:nvPr>
        </p:nvSpPr>
        <p:spPr>
          <a:xfrm>
            <a:off x="1919175" y="2037154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3" type="subTitle"/>
          </p:nvPr>
        </p:nvSpPr>
        <p:spPr>
          <a:xfrm>
            <a:off x="5810127" y="1741879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4" type="subTitle"/>
          </p:nvPr>
        </p:nvSpPr>
        <p:spPr>
          <a:xfrm>
            <a:off x="5810127" y="2037154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5" type="subTitle"/>
          </p:nvPr>
        </p:nvSpPr>
        <p:spPr>
          <a:xfrm>
            <a:off x="1919175" y="3279945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6" type="subTitle"/>
          </p:nvPr>
        </p:nvSpPr>
        <p:spPr>
          <a:xfrm>
            <a:off x="1919175" y="3575220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7" type="subTitle"/>
          </p:nvPr>
        </p:nvSpPr>
        <p:spPr>
          <a:xfrm>
            <a:off x="5810127" y="3279945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8" type="subTitle"/>
          </p:nvPr>
        </p:nvSpPr>
        <p:spPr>
          <a:xfrm>
            <a:off x="5810127" y="3575220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hasCustomPrompt="1" idx="9" type="title"/>
          </p:nvPr>
        </p:nvSpPr>
        <p:spPr>
          <a:xfrm>
            <a:off x="1210425" y="191207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/>
          <p:nvPr>
            <p:ph hasCustomPrompt="1" idx="13" type="title"/>
          </p:nvPr>
        </p:nvSpPr>
        <p:spPr>
          <a:xfrm>
            <a:off x="1210425" y="346615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hasCustomPrompt="1" idx="14" type="title"/>
          </p:nvPr>
        </p:nvSpPr>
        <p:spPr>
          <a:xfrm>
            <a:off x="5101375" y="191207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7"/>
          <p:cNvSpPr txBox="1"/>
          <p:nvPr>
            <p:ph hasCustomPrompt="1" idx="15" type="title"/>
          </p:nvPr>
        </p:nvSpPr>
        <p:spPr>
          <a:xfrm>
            <a:off x="5101375" y="346615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type="title"/>
          </p:nvPr>
        </p:nvSpPr>
        <p:spPr>
          <a:xfrm>
            <a:off x="720000" y="4458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872400" y="1990248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872400" y="2285523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3501900" y="1990248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4" type="subTitle"/>
          </p:nvPr>
        </p:nvSpPr>
        <p:spPr>
          <a:xfrm>
            <a:off x="3501900" y="2285523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6131400" y="1990248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subTitle"/>
          </p:nvPr>
        </p:nvSpPr>
        <p:spPr>
          <a:xfrm>
            <a:off x="6131400" y="2285523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1" name="Google Shape;151;p19"/>
          <p:cNvSpPr txBox="1"/>
          <p:nvPr>
            <p:ph idx="7" type="subTitle"/>
          </p:nvPr>
        </p:nvSpPr>
        <p:spPr>
          <a:xfrm>
            <a:off x="872400" y="3630450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8" type="subTitle"/>
          </p:nvPr>
        </p:nvSpPr>
        <p:spPr>
          <a:xfrm>
            <a:off x="872400" y="3925725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9" type="subTitle"/>
          </p:nvPr>
        </p:nvSpPr>
        <p:spPr>
          <a:xfrm>
            <a:off x="3501900" y="3630450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3" type="subTitle"/>
          </p:nvPr>
        </p:nvSpPr>
        <p:spPr>
          <a:xfrm>
            <a:off x="3501900" y="3925725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4" type="subTitle"/>
          </p:nvPr>
        </p:nvSpPr>
        <p:spPr>
          <a:xfrm>
            <a:off x="6131400" y="3630450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15" type="subTitle"/>
          </p:nvPr>
        </p:nvSpPr>
        <p:spPr>
          <a:xfrm>
            <a:off x="6131400" y="3925725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title"/>
          </p:nvPr>
        </p:nvSpPr>
        <p:spPr>
          <a:xfrm>
            <a:off x="720000" y="4458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872400" y="230946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2" type="subTitle"/>
          </p:nvPr>
        </p:nvSpPr>
        <p:spPr>
          <a:xfrm>
            <a:off x="872400" y="257044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3" type="subTitle"/>
          </p:nvPr>
        </p:nvSpPr>
        <p:spPr>
          <a:xfrm>
            <a:off x="5785500" y="230946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4" type="subTitle"/>
          </p:nvPr>
        </p:nvSpPr>
        <p:spPr>
          <a:xfrm>
            <a:off x="5785500" y="257044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3328938" y="3533532"/>
            <a:ext cx="24861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6" type="subTitle"/>
          </p:nvPr>
        </p:nvSpPr>
        <p:spPr>
          <a:xfrm>
            <a:off x="3328950" y="3792128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hasCustomPrompt="1" idx="7" type="title"/>
          </p:nvPr>
        </p:nvSpPr>
        <p:spPr>
          <a:xfrm>
            <a:off x="1787850" y="151900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0"/>
          <p:cNvSpPr txBox="1"/>
          <p:nvPr>
            <p:ph hasCustomPrompt="1" idx="8" type="title"/>
          </p:nvPr>
        </p:nvSpPr>
        <p:spPr>
          <a:xfrm>
            <a:off x="4244400" y="2741424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0"/>
          <p:cNvSpPr txBox="1"/>
          <p:nvPr>
            <p:ph hasCustomPrompt="1" idx="9" type="title"/>
          </p:nvPr>
        </p:nvSpPr>
        <p:spPr>
          <a:xfrm>
            <a:off x="6700950" y="151900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Oswald SemiBold"/>
              <a:buNone/>
              <a:defRPr sz="54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type="title"/>
          </p:nvPr>
        </p:nvSpPr>
        <p:spPr>
          <a:xfrm>
            <a:off x="2862075" y="468300"/>
            <a:ext cx="58182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3981500" y="2162400"/>
            <a:ext cx="2013600" cy="66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2" type="subTitle"/>
          </p:nvPr>
        </p:nvSpPr>
        <p:spPr>
          <a:xfrm>
            <a:off x="3981500" y="3922150"/>
            <a:ext cx="2013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3" type="subTitle"/>
          </p:nvPr>
        </p:nvSpPr>
        <p:spPr>
          <a:xfrm>
            <a:off x="6398797" y="2162400"/>
            <a:ext cx="2013600" cy="66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1"/>
          <p:cNvSpPr txBox="1"/>
          <p:nvPr>
            <p:ph idx="4" type="subTitle"/>
          </p:nvPr>
        </p:nvSpPr>
        <p:spPr>
          <a:xfrm>
            <a:off x="6398797" y="3922150"/>
            <a:ext cx="2013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hasCustomPrompt="1" idx="5" type="title"/>
          </p:nvPr>
        </p:nvSpPr>
        <p:spPr>
          <a:xfrm>
            <a:off x="4660700" y="14255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1"/>
          <p:cNvSpPr txBox="1"/>
          <p:nvPr>
            <p:ph hasCustomPrompt="1" idx="6" type="title"/>
          </p:nvPr>
        </p:nvSpPr>
        <p:spPr>
          <a:xfrm>
            <a:off x="7078000" y="14255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1"/>
          <p:cNvSpPr txBox="1"/>
          <p:nvPr>
            <p:ph hasCustomPrompt="1" idx="7" type="title"/>
          </p:nvPr>
        </p:nvSpPr>
        <p:spPr>
          <a:xfrm>
            <a:off x="4660700" y="31876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1"/>
          <p:cNvSpPr txBox="1"/>
          <p:nvPr>
            <p:ph hasCustomPrompt="1" idx="8" type="title"/>
          </p:nvPr>
        </p:nvSpPr>
        <p:spPr>
          <a:xfrm>
            <a:off x="7078000" y="31876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>
            <p:ph idx="1" type="subTitle"/>
          </p:nvPr>
        </p:nvSpPr>
        <p:spPr>
          <a:xfrm>
            <a:off x="2116197" y="1895170"/>
            <a:ext cx="4911600" cy="9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29940" l="27028" r="26176" t="30941"/>
          <a:stretch/>
        </p:blipFill>
        <p:spPr>
          <a:xfrm>
            <a:off x="7722075" y="614975"/>
            <a:ext cx="1070400" cy="8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4">
            <a:alphaModFix/>
          </a:blip>
          <a:srcRect b="28017" l="27630" r="24836" t="22638"/>
          <a:stretch/>
        </p:blipFill>
        <p:spPr>
          <a:xfrm>
            <a:off x="1396300" y="3776475"/>
            <a:ext cx="548700" cy="56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5">
            <a:alphaModFix/>
          </a:blip>
          <a:srcRect b="19927" l="9414" r="43250" t="16223"/>
          <a:stretch/>
        </p:blipFill>
        <p:spPr>
          <a:xfrm flipH="1" rot="9">
            <a:off x="0" y="339025"/>
            <a:ext cx="1204350" cy="1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6">
            <a:alphaModFix/>
          </a:blip>
          <a:srcRect b="40526" l="39564" r="40237" t="39700"/>
          <a:stretch/>
        </p:blipFill>
        <p:spPr>
          <a:xfrm rot="1419893">
            <a:off x="1120050" y="324254"/>
            <a:ext cx="454948" cy="44534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idx="1" type="subTitle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idx="2" type="subTitle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3" type="subTitle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23"/>
          <p:cNvSpPr txBox="1"/>
          <p:nvPr>
            <p:ph idx="4" type="subTitle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23"/>
          <p:cNvSpPr txBox="1"/>
          <p:nvPr>
            <p:ph idx="5" type="subTitle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6" type="subTitle"/>
          </p:nvPr>
        </p:nvSpPr>
        <p:spPr>
          <a:xfrm>
            <a:off x="6131441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b="12418" l="8259" r="7288" t="11017"/>
          <a:stretch/>
        </p:blipFill>
        <p:spPr>
          <a:xfrm>
            <a:off x="5862250" y="4127925"/>
            <a:ext cx="1442526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4">
            <a:alphaModFix/>
          </a:blip>
          <a:srcRect b="27978" l="28010" r="22379" t="23219"/>
          <a:stretch/>
        </p:blipFill>
        <p:spPr>
          <a:xfrm>
            <a:off x="8226175" y="1894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5">
            <a:alphaModFix/>
          </a:blip>
          <a:srcRect b="22645" l="25521" r="20154" t="15361"/>
          <a:stretch/>
        </p:blipFill>
        <p:spPr>
          <a:xfrm>
            <a:off x="541650" y="3939375"/>
            <a:ext cx="356700" cy="40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hasCustomPrompt="1" type="title"/>
          </p:nvPr>
        </p:nvSpPr>
        <p:spPr>
          <a:xfrm>
            <a:off x="2978400" y="725125"/>
            <a:ext cx="31872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Oswald SemiBold"/>
              <a:buNone/>
              <a:defRPr sz="42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>
            <a:off x="2978400" y="1358025"/>
            <a:ext cx="318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Google Shape;209;p24"/>
          <p:cNvSpPr txBox="1"/>
          <p:nvPr>
            <p:ph hasCustomPrompt="1" idx="2" type="title"/>
          </p:nvPr>
        </p:nvSpPr>
        <p:spPr>
          <a:xfrm>
            <a:off x="2978400" y="1899732"/>
            <a:ext cx="31872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Oswald SemiBold"/>
              <a:buNone/>
              <a:defRPr sz="42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24"/>
          <p:cNvSpPr txBox="1"/>
          <p:nvPr>
            <p:ph idx="3" type="subTitle"/>
          </p:nvPr>
        </p:nvSpPr>
        <p:spPr>
          <a:xfrm>
            <a:off x="2978400" y="2532632"/>
            <a:ext cx="318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4"/>
          <p:cNvSpPr txBox="1"/>
          <p:nvPr>
            <p:ph hasCustomPrompt="1" idx="4" type="title"/>
          </p:nvPr>
        </p:nvSpPr>
        <p:spPr>
          <a:xfrm>
            <a:off x="2978400" y="3074339"/>
            <a:ext cx="31872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Oswald SemiBold"/>
              <a:buNone/>
              <a:defRPr sz="42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24"/>
          <p:cNvSpPr txBox="1"/>
          <p:nvPr>
            <p:ph idx="5" type="subTitle"/>
          </p:nvPr>
        </p:nvSpPr>
        <p:spPr>
          <a:xfrm>
            <a:off x="2978400" y="3707239"/>
            <a:ext cx="318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IG_NUMBER_1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>
            <p:ph idx="1" type="subTitle"/>
          </p:nvPr>
        </p:nvSpPr>
        <p:spPr>
          <a:xfrm>
            <a:off x="1251049" y="3548300"/>
            <a:ext cx="29355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8" name="Google Shape;218;p25"/>
          <p:cNvSpPr txBox="1"/>
          <p:nvPr>
            <p:ph idx="2" type="subTitle"/>
          </p:nvPr>
        </p:nvSpPr>
        <p:spPr>
          <a:xfrm>
            <a:off x="1251049" y="3890050"/>
            <a:ext cx="2935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9" name="Google Shape;219;p25"/>
          <p:cNvSpPr txBox="1"/>
          <p:nvPr>
            <p:ph idx="3" type="subTitle"/>
          </p:nvPr>
        </p:nvSpPr>
        <p:spPr>
          <a:xfrm>
            <a:off x="4957451" y="3548300"/>
            <a:ext cx="29355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4" type="subTitle"/>
          </p:nvPr>
        </p:nvSpPr>
        <p:spPr>
          <a:xfrm>
            <a:off x="4957451" y="3890050"/>
            <a:ext cx="2935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19927" l="9413" r="9647" t="16223"/>
          <a:stretch/>
        </p:blipFill>
        <p:spPr>
          <a:xfrm>
            <a:off x="482525" y="355800"/>
            <a:ext cx="1188090" cy="9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4">
            <a:alphaModFix/>
          </a:blip>
          <a:srcRect b="20687" l="21169" r="20622" t="19643"/>
          <a:stretch/>
        </p:blipFill>
        <p:spPr>
          <a:xfrm>
            <a:off x="391300" y="3679725"/>
            <a:ext cx="7650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5">
            <a:alphaModFix/>
          </a:blip>
          <a:srcRect b="29940" l="27028" r="26176" t="30941"/>
          <a:stretch/>
        </p:blipFill>
        <p:spPr>
          <a:xfrm>
            <a:off x="7756350" y="874400"/>
            <a:ext cx="373875" cy="3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>
            <p:ph type="title"/>
          </p:nvPr>
        </p:nvSpPr>
        <p:spPr>
          <a:xfrm>
            <a:off x="1176275" y="1766522"/>
            <a:ext cx="29424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8" name="Google Shape;228;p26"/>
          <p:cNvSpPr txBox="1"/>
          <p:nvPr>
            <p:ph idx="1" type="subTitle"/>
          </p:nvPr>
        </p:nvSpPr>
        <p:spPr>
          <a:xfrm>
            <a:off x="1176277" y="2361928"/>
            <a:ext cx="2942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3">
            <a:alphaModFix/>
          </a:blip>
          <a:srcRect b="40808" l="41235" r="40128" t="39703"/>
          <a:stretch/>
        </p:blipFill>
        <p:spPr>
          <a:xfrm rot="-972643">
            <a:off x="556325" y="3492474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4">
            <a:alphaModFix/>
          </a:blip>
          <a:srcRect b="29298" l="29180" r="28356" t="44839"/>
          <a:stretch/>
        </p:blipFill>
        <p:spPr>
          <a:xfrm>
            <a:off x="6886100" y="0"/>
            <a:ext cx="1962075" cy="11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type="title"/>
          </p:nvPr>
        </p:nvSpPr>
        <p:spPr>
          <a:xfrm>
            <a:off x="5031050" y="1766522"/>
            <a:ext cx="29424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5031049" y="2361928"/>
            <a:ext cx="2942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1361788" y="1799829"/>
            <a:ext cx="30810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0" name="Google Shape;240;p28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1" name="Google Shape;241;p28"/>
          <p:cNvSpPr txBox="1"/>
          <p:nvPr>
            <p:ph idx="2" type="body"/>
          </p:nvPr>
        </p:nvSpPr>
        <p:spPr>
          <a:xfrm>
            <a:off x="4701212" y="1799829"/>
            <a:ext cx="30810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40808" l="45871" r="40129" t="39703"/>
          <a:stretch/>
        </p:blipFill>
        <p:spPr>
          <a:xfrm>
            <a:off x="1" y="3817200"/>
            <a:ext cx="720000" cy="10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4">
            <a:alphaModFix/>
          </a:blip>
          <a:srcRect b="29298" l="29180" r="28356" t="44839"/>
          <a:stretch/>
        </p:blipFill>
        <p:spPr>
          <a:xfrm rot="5400000">
            <a:off x="7565425" y="1126550"/>
            <a:ext cx="1962075" cy="11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2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8" name="Google Shape;248;p29"/>
          <p:cNvSpPr txBox="1"/>
          <p:nvPr>
            <p:ph idx="2" type="ctrTitle"/>
          </p:nvPr>
        </p:nvSpPr>
        <p:spPr>
          <a:xfrm flipH="1">
            <a:off x="5171250" y="4265450"/>
            <a:ext cx="2671200" cy="38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9" name="Google Shape;249;p29"/>
          <p:cNvSpPr txBox="1"/>
          <p:nvPr>
            <p:ph idx="1" type="subTitle"/>
          </p:nvPr>
        </p:nvSpPr>
        <p:spPr>
          <a:xfrm flipH="1">
            <a:off x="5171250" y="3471822"/>
            <a:ext cx="26712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0" name="Google Shape;250;p29"/>
          <p:cNvSpPr txBox="1"/>
          <p:nvPr>
            <p:ph idx="3" type="ctrTitle"/>
          </p:nvPr>
        </p:nvSpPr>
        <p:spPr>
          <a:xfrm flipH="1">
            <a:off x="5171250" y="3129225"/>
            <a:ext cx="2671200" cy="38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1" name="Google Shape;251;p29"/>
          <p:cNvSpPr txBox="1"/>
          <p:nvPr>
            <p:ph idx="4" type="subTitle"/>
          </p:nvPr>
        </p:nvSpPr>
        <p:spPr>
          <a:xfrm flipH="1">
            <a:off x="5171250" y="2335598"/>
            <a:ext cx="26712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" name="Google Shape;252;p29"/>
          <p:cNvSpPr txBox="1"/>
          <p:nvPr>
            <p:ph idx="5" type="ctrTitle"/>
          </p:nvPr>
        </p:nvSpPr>
        <p:spPr>
          <a:xfrm flipH="1">
            <a:off x="5171250" y="1993000"/>
            <a:ext cx="2671200" cy="38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3" name="Google Shape;253;p29"/>
          <p:cNvSpPr txBox="1"/>
          <p:nvPr>
            <p:ph idx="6" type="subTitle"/>
          </p:nvPr>
        </p:nvSpPr>
        <p:spPr>
          <a:xfrm flipH="1">
            <a:off x="5171250" y="1199373"/>
            <a:ext cx="26712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 b="40808" l="41235" r="40128" t="39703"/>
          <a:stretch/>
        </p:blipFill>
        <p:spPr>
          <a:xfrm>
            <a:off x="8226175" y="166846"/>
            <a:ext cx="725499" cy="75873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type="title"/>
          </p:nvPr>
        </p:nvSpPr>
        <p:spPr>
          <a:xfrm>
            <a:off x="5585550" y="1250325"/>
            <a:ext cx="28572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idx="1" type="subTitle"/>
          </p:nvPr>
        </p:nvSpPr>
        <p:spPr>
          <a:xfrm>
            <a:off x="5657250" y="2469900"/>
            <a:ext cx="2633400" cy="1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0" name="Google Shape;26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150" y="1284400"/>
            <a:ext cx="77040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2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>
            <p:ph type="title"/>
          </p:nvPr>
        </p:nvSpPr>
        <p:spPr>
          <a:xfrm>
            <a:off x="4572000" y="587473"/>
            <a:ext cx="3558900" cy="12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31"/>
          <p:cNvSpPr txBox="1"/>
          <p:nvPr/>
        </p:nvSpPr>
        <p:spPr>
          <a:xfrm>
            <a:off x="4572000" y="3530950"/>
            <a:ext cx="3961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5" name="Google Shape;265;p31"/>
          <p:cNvSpPr txBox="1"/>
          <p:nvPr>
            <p:ph idx="1" type="subTitle"/>
          </p:nvPr>
        </p:nvSpPr>
        <p:spPr>
          <a:xfrm flipH="1">
            <a:off x="4572025" y="1549448"/>
            <a:ext cx="35589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66" name="Google Shape;26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050" y="299422"/>
            <a:ext cx="750075" cy="750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32"/>
          <p:cNvGrpSpPr/>
          <p:nvPr/>
        </p:nvGrpSpPr>
        <p:grpSpPr>
          <a:xfrm>
            <a:off x="4" y="3464878"/>
            <a:ext cx="3211434" cy="1575832"/>
            <a:chOff x="-12471" y="-255597"/>
            <a:chExt cx="3211434" cy="1575832"/>
          </a:xfrm>
        </p:grpSpPr>
        <p:pic>
          <p:nvPicPr>
            <p:cNvPr id="271" name="Google Shape;271;p32"/>
            <p:cNvPicPr preferRelativeResize="0"/>
            <p:nvPr/>
          </p:nvPicPr>
          <p:blipFill rotWithShape="1">
            <a:blip r:embed="rId4">
              <a:alphaModFix/>
            </a:blip>
            <a:srcRect b="38788" l="59399" r="0" t="30955"/>
            <a:stretch/>
          </p:blipFill>
          <p:spPr>
            <a:xfrm flipH="1">
              <a:off x="-6237" y="-23224"/>
              <a:ext cx="3205200" cy="1343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664587">
              <a:off x="90365" y="-152760"/>
              <a:ext cx="1185500" cy="118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33"/>
          <p:cNvGrpSpPr/>
          <p:nvPr/>
        </p:nvGrpSpPr>
        <p:grpSpPr>
          <a:xfrm>
            <a:off x="-674549" y="-194775"/>
            <a:ext cx="9818552" cy="5074301"/>
            <a:chOff x="-674549" y="-194775"/>
            <a:chExt cx="9818552" cy="5074301"/>
          </a:xfrm>
        </p:grpSpPr>
        <p:pic>
          <p:nvPicPr>
            <p:cNvPr id="277" name="Google Shape;277;p33"/>
            <p:cNvPicPr preferRelativeResize="0"/>
            <p:nvPr/>
          </p:nvPicPr>
          <p:blipFill rotWithShape="1">
            <a:blip r:embed="rId3">
              <a:alphaModFix/>
            </a:blip>
            <a:srcRect b="28407" l="28412" r="28407" t="28412"/>
            <a:stretch/>
          </p:blipFill>
          <p:spPr>
            <a:xfrm>
              <a:off x="451437" y="4337638"/>
              <a:ext cx="541875" cy="54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413543">
              <a:off x="-479139" y="635"/>
              <a:ext cx="1235431" cy="12354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9" name="Google Shape;279;p33"/>
            <p:cNvGrpSpPr/>
            <p:nvPr/>
          </p:nvGrpSpPr>
          <p:grpSpPr>
            <a:xfrm>
              <a:off x="8276398" y="3708100"/>
              <a:ext cx="867602" cy="1171426"/>
              <a:chOff x="8276398" y="3708100"/>
              <a:chExt cx="867602" cy="1171426"/>
            </a:xfrm>
          </p:grpSpPr>
          <p:pic>
            <p:nvPicPr>
              <p:cNvPr id="280" name="Google Shape;280;p33"/>
              <p:cNvPicPr preferRelativeResize="0"/>
              <p:nvPr/>
            </p:nvPicPr>
            <p:blipFill rotWithShape="1">
              <a:blip r:embed="rId5">
                <a:alphaModFix/>
              </a:blip>
              <a:srcRect b="38534" l="38534" r="38532" t="38532"/>
              <a:stretch/>
            </p:blipFill>
            <p:spPr>
              <a:xfrm>
                <a:off x="8276398" y="4256606"/>
                <a:ext cx="622875" cy="62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1" name="Google Shape;281;p33"/>
              <p:cNvPicPr preferRelativeResize="0"/>
              <p:nvPr/>
            </p:nvPicPr>
            <p:blipFill rotWithShape="1">
              <a:blip r:embed="rId6">
                <a:alphaModFix/>
              </a:blip>
              <a:srcRect b="29299" l="29181" r="47028" t="30586"/>
              <a:stretch/>
            </p:blipFill>
            <p:spPr>
              <a:xfrm>
                <a:off x="8521125" y="3708100"/>
                <a:ext cx="622875" cy="1050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2" name="Google Shape;282;p33"/>
            <p:cNvPicPr preferRelativeResize="0"/>
            <p:nvPr/>
          </p:nvPicPr>
          <p:blipFill rotWithShape="1">
            <a:blip r:embed="rId7">
              <a:alphaModFix/>
            </a:blip>
            <a:srcRect b="39605" l="0" r="44708" t="41584"/>
            <a:stretch/>
          </p:blipFill>
          <p:spPr>
            <a:xfrm>
              <a:off x="5468607" y="266700"/>
              <a:ext cx="3675396" cy="7033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-7084" l="-23017" r="35764" t="-6629"/>
          <a:stretch/>
        </p:blipFill>
        <p:spPr>
          <a:xfrm>
            <a:off x="8140600" y="3499600"/>
            <a:ext cx="1003401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4">
            <a:alphaModFix/>
          </a:blip>
          <a:srcRect b="40527" l="39564" r="40236" t="45574"/>
          <a:stretch/>
        </p:blipFill>
        <p:spPr>
          <a:xfrm>
            <a:off x="237050" y="0"/>
            <a:ext cx="774000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5">
            <a:alphaModFix/>
          </a:blip>
          <a:srcRect b="29940" l="27028" r="26176" t="30941"/>
          <a:stretch/>
        </p:blipFill>
        <p:spPr>
          <a:xfrm>
            <a:off x="1721975" y="4301225"/>
            <a:ext cx="450399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787949" y="2076750"/>
            <a:ext cx="25617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4794351" y="2076750"/>
            <a:ext cx="25617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1787949" y="2494700"/>
            <a:ext cx="25617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4794350" y="2494700"/>
            <a:ext cx="25617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>
            <p:ph type="title"/>
          </p:nvPr>
        </p:nvSpPr>
        <p:spPr>
          <a:xfrm>
            <a:off x="720000" y="445800"/>
            <a:ext cx="4545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/>
          <p:nvPr>
            <p:ph type="title"/>
          </p:nvPr>
        </p:nvSpPr>
        <p:spPr>
          <a:xfrm>
            <a:off x="720000" y="1561830"/>
            <a:ext cx="33663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720000" y="2937570"/>
            <a:ext cx="25491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39605" l="0" r="33230" t="41584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 b="38788" l="59399" r="0" t="30955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>
            <p:ph type="title"/>
          </p:nvPr>
        </p:nvSpPr>
        <p:spPr>
          <a:xfrm>
            <a:off x="2429000" y="1374286"/>
            <a:ext cx="4286100" cy="21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Font typeface="Oswald SemiBold"/>
              <a:buNone/>
              <a:defRPr sz="78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2428900" y="3456800"/>
            <a:ext cx="42861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40526" l="39564" r="40237" t="39700"/>
          <a:stretch/>
        </p:blipFill>
        <p:spPr>
          <a:xfrm rot="1419931">
            <a:off x="7693504" y="902382"/>
            <a:ext cx="907818" cy="88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12418" l="34871" r="7287" t="11017"/>
          <a:stretch/>
        </p:blipFill>
        <p:spPr>
          <a:xfrm>
            <a:off x="0" y="3718550"/>
            <a:ext cx="987951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5">
            <a:alphaModFix/>
          </a:blip>
          <a:srcRect b="29940" l="27028" r="26176" t="30941"/>
          <a:stretch/>
        </p:blipFill>
        <p:spPr>
          <a:xfrm>
            <a:off x="7680225" y="985750"/>
            <a:ext cx="373875" cy="3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5">
            <a:alphaModFix/>
          </a:blip>
          <a:srcRect b="29942" l="27028" r="26176" t="46113"/>
          <a:stretch/>
        </p:blipFill>
        <p:spPr>
          <a:xfrm>
            <a:off x="410225" y="0"/>
            <a:ext cx="801450" cy="4100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>
            <p:ph type="title"/>
          </p:nvPr>
        </p:nvSpPr>
        <p:spPr>
          <a:xfrm>
            <a:off x="5031049" y="1362773"/>
            <a:ext cx="2942400" cy="10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5031049" y="2364240"/>
            <a:ext cx="2942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b="44286" l="27630" r="24836" t="22639"/>
          <a:stretch/>
        </p:blipFill>
        <p:spPr>
          <a:xfrm rot="10800000">
            <a:off x="174913" y="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 b="39605" l="0" r="73535" t="41584"/>
          <a:stretch/>
        </p:blipFill>
        <p:spPr>
          <a:xfrm>
            <a:off x="7384793" y="3973375"/>
            <a:ext cx="1759200" cy="7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 rotWithShape="1">
          <a:blip r:embed="rId4">
            <a:alphaModFix/>
          </a:blip>
          <a:srcRect b="38788" l="57606" r="13570" t="33611"/>
          <a:stretch/>
        </p:blipFill>
        <p:spPr>
          <a:xfrm flipH="1">
            <a:off x="5" y="3665525"/>
            <a:ext cx="2449320" cy="13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>
            <p:ph type="title"/>
          </p:nvPr>
        </p:nvSpPr>
        <p:spPr>
          <a:xfrm>
            <a:off x="6114000" y="445800"/>
            <a:ext cx="2310300" cy="19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7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SemiBold"/>
              <a:buNone/>
              <a:defRPr sz="30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hyperlink" Target="https://suburbanastro.com/astrophotography/bortle-scale-light-pollution/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65.png"/><Relationship Id="rId8" Type="http://schemas.openxmlformats.org/officeDocument/2006/relationships/hyperlink" Target="https://www.theguardian.com/science/2019/apr/17/not-so-starry-night-light-pollution-spoils-the-view-for-stargaze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Relationship Id="rId5" Type="http://schemas.openxmlformats.org/officeDocument/2006/relationships/image" Target="../media/image68.png"/><Relationship Id="rId6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7.png"/><Relationship Id="rId4" Type="http://schemas.openxmlformats.org/officeDocument/2006/relationships/hyperlink" Target="https://www.timeanddate.com/astronomy/moon/phases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3.png"/><Relationship Id="rId4" Type="http://schemas.openxmlformats.org/officeDocument/2006/relationships/image" Target="../media/image75.png"/><Relationship Id="rId5" Type="http://schemas.openxmlformats.org/officeDocument/2006/relationships/image" Target="../media/image62.png"/><Relationship Id="rId6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81.png"/><Relationship Id="rId7" Type="http://schemas.openxmlformats.org/officeDocument/2006/relationships/image" Target="../media/image73.png"/><Relationship Id="rId8" Type="http://schemas.openxmlformats.org/officeDocument/2006/relationships/image" Target="../media/image8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sciencea-z.com/science/resource/SL_Gr_5_Earth,_Sun,_and_Stars_L5_all_printable_resources.pdf" TargetMode="External"/><Relationship Id="rId4" Type="http://schemas.openxmlformats.org/officeDocument/2006/relationships/hyperlink" Target="https://www.windows2universe.org/the_universe/Constellations/south_constellations.html" TargetMode="External"/><Relationship Id="rId5" Type="http://schemas.openxmlformats.org/officeDocument/2006/relationships/hyperlink" Target="https://www.astronomytrek.com/star-constellations-brightest-stars/" TargetMode="External"/><Relationship Id="rId6" Type="http://schemas.openxmlformats.org/officeDocument/2006/relationships/hyperlink" Target="https://grove.ccsd59.org/wp-content/uploads/sites/10/2015/10/2.1a-How-The-Moon-Phases-Workpdf.pdf" TargetMode="External"/><Relationship Id="rId7" Type="http://schemas.openxmlformats.org/officeDocument/2006/relationships/hyperlink" Target="https://viirsland.gsfc.nasa.gov/Products/NASA/BlackMarble.html" TargetMode="External"/><Relationship Id="rId8" Type="http://schemas.openxmlformats.org/officeDocument/2006/relationships/hyperlink" Target="https://www.almanac.com/astronomy/moon/calenda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hyperlink" Target="https://nightskypix.com/bortle-scal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arthobservatory.nasa.gov/features/NightLights" TargetMode="External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npr.org/2022/07/17/1111714756/james-webb-telescope-big-bang-galaxy-image-interview-project-manager-bill-ochs" TargetMode="External"/><Relationship Id="rId4" Type="http://schemas.openxmlformats.org/officeDocument/2006/relationships/image" Target="../media/image4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jpg"/><Relationship Id="rId4" Type="http://schemas.openxmlformats.org/officeDocument/2006/relationships/image" Target="../media/image53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ctrTitle"/>
          </p:nvPr>
        </p:nvSpPr>
        <p:spPr>
          <a:xfrm>
            <a:off x="673825" y="1132625"/>
            <a:ext cx="7282200" cy="21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Astronomy and Light Pollution</a:t>
            </a:r>
            <a:endParaRPr/>
          </a:p>
        </p:txBody>
      </p:sp>
      <p:sp>
        <p:nvSpPr>
          <p:cNvPr id="289" name="Google Shape;289;p34"/>
          <p:cNvSpPr txBox="1"/>
          <p:nvPr>
            <p:ph idx="1" type="subTitle"/>
          </p:nvPr>
        </p:nvSpPr>
        <p:spPr>
          <a:xfrm>
            <a:off x="2385600" y="3431950"/>
            <a:ext cx="43728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Dylan Winer and Jake Kasitz</a:t>
            </a:r>
            <a:endParaRPr/>
          </a:p>
        </p:txBody>
      </p:sp>
      <p:sp>
        <p:nvSpPr>
          <p:cNvPr id="290" name="Google Shape;290;p34"/>
          <p:cNvSpPr txBox="1"/>
          <p:nvPr>
            <p:ph idx="1" type="subTitle"/>
          </p:nvPr>
        </p:nvSpPr>
        <p:spPr>
          <a:xfrm>
            <a:off x="2385600" y="3860000"/>
            <a:ext cx="43728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YSP </a:t>
            </a:r>
            <a:r>
              <a:rPr lang="en"/>
              <a:t>Python A - Dr. Kyle Shaw</a:t>
            </a:r>
            <a:endParaRPr/>
          </a:p>
        </p:txBody>
      </p:sp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720000" y="408681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 Light Pollution Output</a:t>
            </a:r>
            <a:endParaRPr/>
          </a:p>
        </p:txBody>
      </p:sp>
      <p:sp>
        <p:nvSpPr>
          <p:cNvPr id="367" name="Google Shape;36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25" y="4400102"/>
            <a:ext cx="2950650" cy="5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/>
        </p:nvSpPr>
        <p:spPr>
          <a:xfrm>
            <a:off x="2167125" y="2048400"/>
            <a:ext cx="190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https://suburbanastro.com/astrophotography/bortle-scale-light-pollution/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875" y="496100"/>
            <a:ext cx="768500" cy="38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8000" y="4142125"/>
            <a:ext cx="2900800" cy="4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0500" y="1613575"/>
            <a:ext cx="3275801" cy="22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3"/>
          <p:cNvSpPr txBox="1"/>
          <p:nvPr/>
        </p:nvSpPr>
        <p:spPr>
          <a:xfrm>
            <a:off x="5281850" y="967075"/>
            <a:ext cx="35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https://www.theguardian.com/science/2019/apr/17/not-so-starry-night-light-pollution-spoils-the-view-for-stargazers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idx="1" type="body"/>
          </p:nvPr>
        </p:nvSpPr>
        <p:spPr>
          <a:xfrm>
            <a:off x="359375" y="1102950"/>
            <a:ext cx="4402200" cy="3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ask the user for their longitude, latitude, and season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Positive coordinates mean northern hemisphere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Negative coordinates mean southern hemisphere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Constellations</a:t>
            </a:r>
            <a:r>
              <a:rPr lang="en" sz="1800"/>
              <a:t> visible change depending on season and hemisphere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Based on these attributes, we tell the user what constellations they might be able to see.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9" name="Google Shape;379;p44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Constellations</a:t>
            </a:r>
            <a:endParaRPr/>
          </a:p>
        </p:txBody>
      </p:sp>
      <p:sp>
        <p:nvSpPr>
          <p:cNvPr id="380" name="Google Shape;38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545" y="1164701"/>
            <a:ext cx="3098229" cy="19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550" y="3084100"/>
            <a:ext cx="3098225" cy="19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299" y="1968975"/>
            <a:ext cx="1428576" cy="8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359375" y="1102950"/>
            <a:ext cx="8197500" cy="19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Possible combinations of northern or southern </a:t>
            </a:r>
            <a:r>
              <a:rPr lang="en" sz="1800"/>
              <a:t>hemispheres</a:t>
            </a:r>
            <a:r>
              <a:rPr lang="en" sz="1800"/>
              <a:t> combined with seasons provide below lists:</a:t>
            </a:r>
            <a:endParaRPr sz="1800"/>
          </a:p>
        </p:txBody>
      </p:sp>
      <p:sp>
        <p:nvSpPr>
          <p:cNvPr id="389" name="Google Shape;389;p4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Constellations Continued</a:t>
            </a:r>
            <a:endParaRPr/>
          </a:p>
        </p:txBody>
      </p:sp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263" y="1921825"/>
            <a:ext cx="6113723" cy="26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idx="1" type="body"/>
          </p:nvPr>
        </p:nvSpPr>
        <p:spPr>
          <a:xfrm>
            <a:off x="381450" y="2040900"/>
            <a:ext cx="4402200" cy="10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also output the constellations to the user, and they can input which of the constellations they see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7" name="Google Shape;397;p46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Constellations Analyzed</a:t>
            </a:r>
            <a:endParaRPr/>
          </a:p>
        </p:txBody>
      </p:sp>
      <p:sp>
        <p:nvSpPr>
          <p:cNvPr id="398" name="Google Shape;39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75" y="1174206"/>
            <a:ext cx="3710834" cy="342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idx="1" type="body"/>
          </p:nvPr>
        </p:nvSpPr>
        <p:spPr>
          <a:xfrm>
            <a:off x="359375" y="1102950"/>
            <a:ext cx="8064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Example for northern hemisphere and winter: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5" name="Google Shape;405;p47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Constellations Analyzed Cont.</a:t>
            </a:r>
            <a:endParaRPr/>
          </a:p>
        </p:txBody>
      </p:sp>
      <p:sp>
        <p:nvSpPr>
          <p:cNvPr id="406" name="Google Shape;40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77" y="1760100"/>
            <a:ext cx="1572026" cy="2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927" y="1781171"/>
            <a:ext cx="1943200" cy="206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6025" y="1913288"/>
            <a:ext cx="2621775" cy="18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9912" y="1760100"/>
            <a:ext cx="1943213" cy="2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7"/>
          <p:cNvSpPr txBox="1"/>
          <p:nvPr/>
        </p:nvSpPr>
        <p:spPr>
          <a:xfrm>
            <a:off x="433988" y="3949300"/>
            <a:ext cx="101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Orion</a:t>
            </a:r>
            <a:endParaRPr sz="24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4740254" y="3949300"/>
            <a:ext cx="131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Gemini</a:t>
            </a:r>
            <a:endParaRPr sz="24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2494313" y="3949300"/>
            <a:ext cx="101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Ursa Minor</a:t>
            </a:r>
            <a:endParaRPr sz="24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7278975" y="3826000"/>
            <a:ext cx="119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Taurus</a:t>
            </a:r>
            <a:endParaRPr sz="24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359375" y="1102950"/>
            <a:ext cx="8458200" cy="19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then sorted constellations into bright, middle, and low groups based on online listings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0" name="Google Shape;420;p48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Constellations Analyzed Cont.</a:t>
            </a:r>
            <a:endParaRPr/>
          </a:p>
        </p:txBody>
      </p:sp>
      <p:sp>
        <p:nvSpPr>
          <p:cNvPr id="421" name="Google Shape;42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88" y="1927376"/>
            <a:ext cx="8702373" cy="9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8"/>
          <p:cNvSpPr txBox="1"/>
          <p:nvPr>
            <p:ph idx="1" type="body"/>
          </p:nvPr>
        </p:nvSpPr>
        <p:spPr>
          <a:xfrm>
            <a:off x="481450" y="2984250"/>
            <a:ext cx="4590300" cy="21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Iterate through to find dimmest constellation visible, which shows a higher quality, as dim constellations are harder to see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Maximum difficulty to see is quality value kept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4" name="Google Shape;4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825" y="3155700"/>
            <a:ext cx="2637404" cy="17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Constellations Analyzed Cont.</a:t>
            </a:r>
            <a:endParaRPr/>
          </a:p>
        </p:txBody>
      </p:sp>
      <p:sp>
        <p:nvSpPr>
          <p:cNvPr id="430" name="Google Shape;43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49"/>
          <p:cNvSpPr txBox="1"/>
          <p:nvPr>
            <p:ph idx="1" type="body"/>
          </p:nvPr>
        </p:nvSpPr>
        <p:spPr>
          <a:xfrm>
            <a:off x="462250" y="1389825"/>
            <a:ext cx="2496300" cy="31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Determine quality based on constellation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Compare that quality to bortle quality, and see if they match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 whether they match back to user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32" name="Google Shape;4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425" y="1102250"/>
            <a:ext cx="1974693" cy="21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000" y="1102241"/>
            <a:ext cx="2824276" cy="215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588" y="3335625"/>
            <a:ext cx="4872148" cy="177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>
            <p:ph idx="1" type="body"/>
          </p:nvPr>
        </p:nvSpPr>
        <p:spPr>
          <a:xfrm>
            <a:off x="337300" y="1658675"/>
            <a:ext cx="4402200" cy="24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 the user to crop the image into a rectangle with the edges of the moon bordering the rectangle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Convert image to black and white, and use ratio of black and white pixels to assign a phase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Also take input of whether left or right side is visible to assign a phase</a:t>
            </a:r>
            <a:endParaRPr sz="1800"/>
          </a:p>
        </p:txBody>
      </p:sp>
      <p:sp>
        <p:nvSpPr>
          <p:cNvPr id="440" name="Google Shape;440;p50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</a:t>
            </a:r>
            <a:endParaRPr/>
          </a:p>
        </p:txBody>
      </p:sp>
      <p:sp>
        <p:nvSpPr>
          <p:cNvPr id="441" name="Google Shape;44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75" y="1174206"/>
            <a:ext cx="3622380" cy="342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 Phases</a:t>
            </a:r>
            <a:endParaRPr/>
          </a:p>
        </p:txBody>
      </p:sp>
      <p:sp>
        <p:nvSpPr>
          <p:cNvPr id="448" name="Google Shape;44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00" y="1021806"/>
            <a:ext cx="6785589" cy="381689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1"/>
          <p:cNvSpPr txBox="1"/>
          <p:nvPr/>
        </p:nvSpPr>
        <p:spPr>
          <a:xfrm>
            <a:off x="2003050" y="4838700"/>
            <a:ext cx="60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https://www.timeanddate.com/astronomy/moon/phases.html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 Visualized</a:t>
            </a:r>
            <a:endParaRPr/>
          </a:p>
        </p:txBody>
      </p:sp>
      <p:sp>
        <p:nvSpPr>
          <p:cNvPr id="456" name="Google Shape;45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338" y="1282051"/>
            <a:ext cx="2729324" cy="28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700" y="1278325"/>
            <a:ext cx="2729324" cy="287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775" y="4241900"/>
            <a:ext cx="2306254" cy="7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46449"/>
            <a:ext cx="2839472" cy="2874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2"/>
          <p:cNvSpPr txBox="1"/>
          <p:nvPr>
            <p:ph idx="1" type="body"/>
          </p:nvPr>
        </p:nvSpPr>
        <p:spPr>
          <a:xfrm>
            <a:off x="719063" y="4149575"/>
            <a:ext cx="15960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 Image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2" name="Google Shape;462;p52"/>
          <p:cNvSpPr txBox="1"/>
          <p:nvPr>
            <p:ph idx="1" type="body"/>
          </p:nvPr>
        </p:nvSpPr>
        <p:spPr>
          <a:xfrm>
            <a:off x="3274488" y="4149575"/>
            <a:ext cx="17778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Crop Moon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1976200" y="1303100"/>
            <a:ext cx="5191500" cy="21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7" name="Google Shape;297;p35"/>
          <p:cNvSpPr txBox="1"/>
          <p:nvPr>
            <p:ph idx="1" type="subTitle"/>
          </p:nvPr>
        </p:nvSpPr>
        <p:spPr>
          <a:xfrm>
            <a:off x="2428900" y="3456800"/>
            <a:ext cx="42861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topic is and why we chose it</a:t>
            </a:r>
            <a:endParaRPr/>
          </a:p>
        </p:txBody>
      </p:sp>
      <p:sp>
        <p:nvSpPr>
          <p:cNvPr id="298" name="Google Shape;29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idx="1" type="body"/>
          </p:nvPr>
        </p:nvSpPr>
        <p:spPr>
          <a:xfrm>
            <a:off x="322575" y="1308450"/>
            <a:ext cx="4402200" cy="25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the longitude and latitude the user gave </a:t>
            </a:r>
            <a:r>
              <a:rPr lang="en" sz="1800"/>
              <a:t>earlier, we can plot that point on a map.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use NASA’s Black Marble to show how city lights are seen from space.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Bright spots of the map will have more light pollution.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8" name="Google Shape;468;p53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469" name="Google Shape;46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127" y="2947101"/>
            <a:ext cx="3328824" cy="16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175" y="1174200"/>
            <a:ext cx="3316724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Visualized</a:t>
            </a:r>
            <a:endParaRPr/>
          </a:p>
        </p:txBody>
      </p:sp>
      <p:sp>
        <p:nvSpPr>
          <p:cNvPr id="477" name="Google Shape;47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898" y="1021801"/>
            <a:ext cx="5636225" cy="317444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>
            <p:ph idx="1" type="body"/>
          </p:nvPr>
        </p:nvSpPr>
        <p:spPr>
          <a:xfrm>
            <a:off x="2497125" y="4229050"/>
            <a:ext cx="56361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8EAED"/>
                </a:solidFill>
              </a:rPr>
              <a:t>30.4419° N, 84.2985° W (-)</a:t>
            </a:r>
            <a:endParaRPr sz="2400"/>
          </a:p>
        </p:txBody>
      </p:sp>
      <p:sp>
        <p:nvSpPr>
          <p:cNvPr id="480" name="Google Shape;480;p54"/>
          <p:cNvSpPr txBox="1"/>
          <p:nvPr>
            <p:ph idx="1" type="body"/>
          </p:nvPr>
        </p:nvSpPr>
        <p:spPr>
          <a:xfrm>
            <a:off x="114425" y="4229050"/>
            <a:ext cx="27114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8EAED"/>
                </a:solidFill>
              </a:rPr>
              <a:t>FSU’s Coordinates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Code</a:t>
            </a:r>
            <a:endParaRPr/>
          </a:p>
        </p:txBody>
      </p:sp>
      <p:sp>
        <p:nvSpPr>
          <p:cNvPr id="486" name="Google Shape;48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75" y="1514550"/>
            <a:ext cx="4363674" cy="318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249" y="1196156"/>
            <a:ext cx="2424533" cy="381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Combined</a:t>
            </a:r>
            <a:endParaRPr/>
          </a:p>
        </p:txBody>
      </p:sp>
      <p:sp>
        <p:nvSpPr>
          <p:cNvPr id="494" name="Google Shape;49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5" name="Google Shape;4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0" y="1108050"/>
            <a:ext cx="1646456" cy="206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725" y="1108051"/>
            <a:ext cx="1939076" cy="2064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850" y="3270558"/>
            <a:ext cx="1430951" cy="154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99" y="3336650"/>
            <a:ext cx="2190150" cy="15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2775" y="3336650"/>
            <a:ext cx="1430951" cy="15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1425" y="1021799"/>
            <a:ext cx="1611788" cy="20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Combined</a:t>
            </a:r>
            <a:endParaRPr/>
          </a:p>
        </p:txBody>
      </p:sp>
      <p:sp>
        <p:nvSpPr>
          <p:cNvPr id="506" name="Google Shape;50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00" y="1642900"/>
            <a:ext cx="3709025" cy="21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975" y="1537908"/>
            <a:ext cx="3709027" cy="236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 txBox="1"/>
          <p:nvPr>
            <p:ph idx="1" type="body"/>
          </p:nvPr>
        </p:nvSpPr>
        <p:spPr>
          <a:xfrm>
            <a:off x="720150" y="1284400"/>
            <a:ext cx="77040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Times New Roman"/>
              <a:buChar char="●"/>
            </a:pPr>
            <a:r>
              <a:rPr lang="en" sz="1600" u="sng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https://www.sciencea-z.com/science/resource/SL_Gr_5_Earth,_Sun,_and_Stars_L5_all_printable_resources.pdf</a:t>
            </a:r>
            <a:endParaRPr sz="16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Times New Roman"/>
              <a:buChar char="●"/>
            </a:pPr>
            <a:r>
              <a:rPr lang="en" sz="1600" u="sng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https://www.windows2universe.org/the_universe/Constellations/south_constellations.html</a:t>
            </a:r>
            <a:endParaRPr sz="160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Times New Roman"/>
              <a:buChar char="●"/>
            </a:pPr>
            <a:r>
              <a:rPr lang="en" sz="1600" u="sng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https://www.astronomytrek.com/star-constellations-brightest-stars/</a:t>
            </a:r>
            <a:endParaRPr sz="16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Times New Roman"/>
              <a:buChar char="●"/>
            </a:pPr>
            <a:r>
              <a:rPr lang="en" sz="1600" u="sng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https://grove.ccsd59.org/wp-content/uploads/sites/10/2015/10/2.1a-How-The-Moon-Phases-Workpdf.pdf</a:t>
            </a:r>
            <a:endParaRPr sz="16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Times New Roman"/>
              <a:buChar char="●"/>
            </a:pPr>
            <a:r>
              <a:rPr lang="en" sz="1600" u="sng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https://viirsland.gsfc.nasa.gov/Products/NASA/BlackMarble.html</a:t>
            </a:r>
            <a:endParaRPr sz="16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Times New Roman"/>
              <a:buChar char="●"/>
            </a:pPr>
            <a:r>
              <a:rPr lang="en" sz="1600" u="sng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https://www.almanac.com/astronomy/moon/calendar</a:t>
            </a:r>
            <a:endParaRPr sz="1600">
              <a:solidFill>
                <a:srgbClr val="3C78D8"/>
              </a:solidFill>
            </a:endParaRPr>
          </a:p>
        </p:txBody>
      </p:sp>
      <p:sp>
        <p:nvSpPr>
          <p:cNvPr id="514" name="Google Shape;514;p58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15" name="Google Shape;51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276800" y="1308850"/>
            <a:ext cx="4572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scientific problem we are solving is taking in images of the night sky and then </a:t>
            </a:r>
            <a:r>
              <a:rPr lang="en" sz="1800"/>
              <a:t>quantifying</a:t>
            </a:r>
            <a:r>
              <a:rPr lang="en" sz="1800"/>
              <a:t> the quality of the image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Determine the number of stars, constellations, and light pollution to assign a rating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Bortle Scale: method to quantify light pollution from 1-9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1 is amazing (no light pollution)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9 is atrocious (extreme light pollution)</a:t>
            </a:r>
            <a:endParaRPr sz="1800"/>
          </a:p>
        </p:txBody>
      </p:sp>
      <p:sp>
        <p:nvSpPr>
          <p:cNvPr id="304" name="Google Shape;304;p36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Topic Choice</a:t>
            </a:r>
            <a:endParaRPr/>
          </a:p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750" y="1957843"/>
            <a:ext cx="3546450" cy="18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5237925" y="3813825"/>
            <a:ext cx="36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Bortle Scale: </a:t>
            </a:r>
            <a:r>
              <a:rPr lang="en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https://nightskypix.com/bortle-scale/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3750875" y="1131500"/>
            <a:ext cx="4572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Additionally, we wanted to output the user’s location against a map of light pollution visible from space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Shows user whether they should expect high or low </a:t>
            </a:r>
            <a:r>
              <a:rPr lang="en" sz="1800"/>
              <a:t>visibility</a:t>
            </a:r>
            <a:r>
              <a:rPr lang="en" sz="1800"/>
              <a:t> of the night sky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Likewise, we wanted to show the user possible constellations so they can identify them themselves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program will then output a second scale for quality and compare to the bortle scale</a:t>
            </a:r>
            <a:endParaRPr sz="1800"/>
          </a:p>
        </p:txBody>
      </p:sp>
      <p:sp>
        <p:nvSpPr>
          <p:cNvPr id="313" name="Google Shape;313;p37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Topic Choice Cont.</a:t>
            </a:r>
            <a:endParaRPr/>
          </a:p>
        </p:txBody>
      </p:sp>
      <p:sp>
        <p:nvSpPr>
          <p:cNvPr id="314" name="Google Shape;31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7"/>
          <p:cNvSpPr txBox="1"/>
          <p:nvPr/>
        </p:nvSpPr>
        <p:spPr>
          <a:xfrm>
            <a:off x="424363" y="3833600"/>
            <a:ext cx="314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https://earthobservatory.nasa.gov/features/NightLights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13" y="1346393"/>
            <a:ext cx="3083428" cy="248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326850" y="1021800"/>
            <a:ext cx="45726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chose this topic because we have always been interested in astronomy and studying the night sky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Recent images from the James Webb Telescope have also inspired us to observe the cosmos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 want to analyze light pollution and illustrate its negative impact on </a:t>
            </a:r>
            <a:r>
              <a:rPr lang="en" sz="1800"/>
              <a:t>stargazing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night sky is amazing to view, which light pollution unfortunately detracts from</a:t>
            </a:r>
            <a:endParaRPr sz="1800"/>
          </a:p>
        </p:txBody>
      </p:sp>
      <p:sp>
        <p:nvSpPr>
          <p:cNvPr id="322" name="Google Shape;322;p38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Topic Motivation</a:t>
            </a:r>
            <a:endParaRPr/>
          </a:p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8"/>
          <p:cNvSpPr txBox="1"/>
          <p:nvPr/>
        </p:nvSpPr>
        <p:spPr>
          <a:xfrm>
            <a:off x="4899438" y="3662950"/>
            <a:ext cx="396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https://www.npr.org/2022/07/17/1111714756/james-webb-telescope-big-bang-galaxy-image-interview-project-manager-bill-ochs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125" y="1174206"/>
            <a:ext cx="3322352" cy="2488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4244450" y="1239750"/>
            <a:ext cx="44022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used OpenCV to process images of stars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Image is converted to </a:t>
            </a:r>
            <a:r>
              <a:rPr lang="en" sz="1800"/>
              <a:t>grayscale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Grayscale gets plotted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Iterate through pixels if radius smaller than 2, add pixel patch to total stars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From there we used a blob detection function from OpenCV to detect the bright stars from from the darker sky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Output second plot with circles highlighted</a:t>
            </a:r>
            <a:endParaRPr sz="1800"/>
          </a:p>
        </p:txBody>
      </p:sp>
      <p:sp>
        <p:nvSpPr>
          <p:cNvPr id="331" name="Google Shape;331;p39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Stars (not the song)</a:t>
            </a:r>
            <a:endParaRPr/>
          </a:p>
        </p:txBody>
      </p:sp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75" y="1239750"/>
            <a:ext cx="3872712" cy="357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Stars Output</a:t>
            </a:r>
            <a:endParaRPr/>
          </a:p>
        </p:txBody>
      </p:sp>
      <p:sp>
        <p:nvSpPr>
          <p:cNvPr id="339" name="Google Shape;33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00" y="1403550"/>
            <a:ext cx="3508125" cy="23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0"/>
          <p:cNvSpPr txBox="1"/>
          <p:nvPr/>
        </p:nvSpPr>
        <p:spPr>
          <a:xfrm>
            <a:off x="882213" y="3867350"/>
            <a:ext cx="227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Original Image</a:t>
            </a:r>
            <a:endParaRPr sz="24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4301125" y="2441100"/>
            <a:ext cx="7701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119" y="1169300"/>
            <a:ext cx="2735832" cy="23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964" y="3563176"/>
            <a:ext cx="232413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5826075" y="4014250"/>
            <a:ext cx="227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Output</a:t>
            </a:r>
            <a:endParaRPr sz="24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359375" y="1102950"/>
            <a:ext cx="40323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take the stars detected and remove them from the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Then we take an average value of the color of the sky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then find this score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From that average color, we compute the score of light population based on brightness and hue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the color is closer to a yellow hue, the score increases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Same if the color is brighter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1" name="Google Shape;351;p41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Light Pollution</a:t>
            </a:r>
            <a:endParaRPr/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450" y="1440526"/>
            <a:ext cx="4769027" cy="22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idx="1" type="body"/>
          </p:nvPr>
        </p:nvSpPr>
        <p:spPr>
          <a:xfrm>
            <a:off x="3636775" y="1365150"/>
            <a:ext cx="4402200" cy="3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then take this score and calculate a bortle rating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Bortle rating of 1 = excellent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Bortle rating of 9 = urban-city light pollution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Ratio of pixels with light pollution compared to total pixels determines bortle rating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Also output a category like excellent site or rural sky depending on rating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9" name="Google Shape;359;p42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 </a:t>
            </a:r>
            <a:r>
              <a:rPr lang="en"/>
              <a:t>Light Pollution</a:t>
            </a:r>
            <a:endParaRPr/>
          </a:p>
        </p:txBody>
      </p:sp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9" y="1021800"/>
            <a:ext cx="3386690" cy="393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lanets XL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FFC3E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